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64" r:id="rId5"/>
    <p:sldId id="271" r:id="rId6"/>
    <p:sldId id="266" r:id="rId7"/>
    <p:sldId id="279" r:id="rId8"/>
    <p:sldId id="272" r:id="rId9"/>
    <p:sldId id="267" r:id="rId10"/>
    <p:sldId id="273" r:id="rId11"/>
    <p:sldId id="268" r:id="rId12"/>
    <p:sldId id="269" r:id="rId13"/>
    <p:sldId id="274" r:id="rId14"/>
    <p:sldId id="275" r:id="rId15"/>
    <p:sldId id="278" r:id="rId16"/>
    <p:sldId id="276" r:id="rId17"/>
    <p:sldId id="277" r:id="rId18"/>
    <p:sldId id="270" r:id="rId19"/>
  </p:sldIdLst>
  <p:sldSz cx="12188825" cy="6858000"/>
  <p:notesSz cx="6858000" cy="9144000"/>
  <p:defaultTextStyle>
    <a:defPPr rtl="0">
      <a:defRPr lang="ru-R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117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howGuides="1">
      <p:cViewPr varScale="1">
        <p:scale>
          <a:sx n="49" d="100"/>
          <a:sy n="49" d="100"/>
        </p:scale>
        <p:origin x="-96" y="-11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774" y="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484CA07-C5E7-423F-8A89-CDEFB98BBBBD}" type="datetime1">
              <a:rPr lang="ru-RU" smtClean="0">
                <a:solidFill>
                  <a:schemeClr val="tx2"/>
                </a:solidFill>
              </a:rPr>
              <a:pPr algn="r" rtl="0"/>
              <a:t>30.01.2017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ru-RU" smtClean="0">
                <a:solidFill>
                  <a:schemeClr val="tx2"/>
                </a:solidFill>
              </a:rPr>
              <a:pPr algn="r" rtl="0"/>
              <a:t>‹#›</a:t>
            </a:fld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398E138F-070A-4ABE-8680-EE3B75046655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6F05FC7-2B8E-409D-848C-109CED0920CB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3524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54A55CC-0A00-4078-B471-E82144E029E5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8933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29E139-3DCD-45B3-A256-BC4A45460039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283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E3CC68-AEAE-47A6-9F44-4FA6ECD045F6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676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AF61297-96D5-47D9-A057-97E3A0064DBB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873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3A3AD06-A2F7-42F2-8394-5FE48A31B1CA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807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E9F9B5-42A6-4D3C-A117-7204DD0BD50D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1337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5A54A38-064E-4FD3-ADDA-813D070CCDEC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1043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E96D35B-A72A-47CE-BC7F-8E47A98042F7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071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40EAA6FA-49D8-40F0-9874-72AAFBF9C152}" type="datetime1">
              <a:rPr lang="ru-RU" smtClean="0"/>
              <a:pPr/>
              <a:t>30.01.2017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30116" y="620688"/>
            <a:ext cx="8496944" cy="3672408"/>
          </a:xfrm>
        </p:spPr>
        <p:txBody>
          <a:bodyPr rtlCol="0">
            <a:normAutofit/>
          </a:bodyPr>
          <a:lstStyle/>
          <a:p>
            <a:pPr rtl="0"/>
            <a:r>
              <a:rPr lang="ru-RU" sz="5000" dirty="0" smtClean="0">
                <a:solidFill>
                  <a:srgbClr val="A117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Роман-эпопея «Война и мир». Война – «противное человеческому разуму и всей человеческой природе событие» (</a:t>
            </a:r>
            <a:r>
              <a:rPr lang="ru-RU" sz="5000" dirty="0" err="1" smtClean="0">
                <a:solidFill>
                  <a:srgbClr val="A117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Л.Н.Толстой</a:t>
            </a:r>
            <a:r>
              <a:rPr lang="ru-RU" sz="5000" dirty="0" smtClean="0">
                <a:solidFill>
                  <a:srgbClr val="A117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5000" dirty="0">
              <a:solidFill>
                <a:srgbClr val="A117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6180" y="5373216"/>
            <a:ext cx="7674777" cy="1224136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Медникова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Николаевна,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МАОУ «Первомайская СОШ»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Первомайского района Оренбургской области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340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780" y="404664"/>
            <a:ext cx="5832648" cy="597666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проанализировать содержание 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тома романа (1ч – 2ч);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продолжить 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анализировать эпизод;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показать мастерство писателя.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420" y="656059"/>
            <a:ext cx="5725269" cy="57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6500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17748" y="260648"/>
            <a:ext cx="8758708" cy="93610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Tx/>
              <a:buChar char="-"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произведения художественной литературы, в которых рассказывается об Отечественной войне 1812 года.</a:t>
            </a:r>
          </a:p>
        </p:txBody>
      </p:sp>
      <p:pic>
        <p:nvPicPr>
          <p:cNvPr id="1026" name="Picture 2" descr="Картинки по запросу я полонс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804" y="1264365"/>
            <a:ext cx="3080184" cy="364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0689899"/>
              </p:ext>
            </p:extLst>
          </p:nvPr>
        </p:nvGraphicFramePr>
        <p:xfrm>
          <a:off x="117748" y="5157192"/>
          <a:ext cx="3793687" cy="1049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93687"/>
              </a:tblGrid>
              <a:tr h="104952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Я.Полонский</a:t>
                      </a:r>
                      <a:endParaRPr lang="ru-RU" sz="26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«Переход через Неман»</a:t>
                      </a:r>
                      <a:endParaRPr lang="ru-RU" sz="26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0276" y="1243338"/>
            <a:ext cx="2665768" cy="3666214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8675808"/>
              </p:ext>
            </p:extLst>
          </p:nvPr>
        </p:nvGraphicFramePr>
        <p:xfrm>
          <a:off x="3811612" y="5127787"/>
          <a:ext cx="4963210" cy="11887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9632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А.Пушкин</a:t>
                      </a:r>
                      <a:endParaRPr lang="ru-RU" sz="24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«Воспоминания</a:t>
                      </a:r>
                      <a:r>
                        <a:rPr lang="ru-RU" sz="24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Царском Селе»</a:t>
                      </a:r>
                    </a:p>
                    <a:p>
                      <a:pPr algn="ctr"/>
                      <a:r>
                        <a:rPr lang="ru-RU" sz="24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«Евгений Онегин»</a:t>
                      </a:r>
                      <a:endParaRPr lang="ru-RU" sz="24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603" y="1279520"/>
            <a:ext cx="2724303" cy="3642608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0436457"/>
              </p:ext>
            </p:extLst>
          </p:nvPr>
        </p:nvGraphicFramePr>
        <p:xfrm>
          <a:off x="8703616" y="5157192"/>
          <a:ext cx="2984276" cy="1049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84276"/>
              </a:tblGrid>
              <a:tr h="104952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М.Лермонтов</a:t>
                      </a:r>
                      <a:endParaRPr lang="ru-RU" sz="26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«Бородино»</a:t>
                      </a:r>
                      <a:endParaRPr lang="ru-RU" sz="26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7697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крыл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764" y="260648"/>
            <a:ext cx="2592288" cy="336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701702"/>
              </p:ext>
            </p:extLst>
          </p:nvPr>
        </p:nvGraphicFramePr>
        <p:xfrm>
          <a:off x="102501" y="3861048"/>
          <a:ext cx="2910813" cy="8839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108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И.Крылов</a:t>
                      </a:r>
                      <a:endParaRPr lang="ru-RU" sz="26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«Волк на псарне»</a:t>
                      </a:r>
                      <a:endParaRPr lang="ru-RU" sz="26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0874" y="287846"/>
            <a:ext cx="4650159" cy="32131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577" y="287846"/>
            <a:ext cx="3912687" cy="32131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518" y="3951923"/>
            <a:ext cx="4745435" cy="2822103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0370155"/>
              </p:ext>
            </p:extLst>
          </p:nvPr>
        </p:nvGraphicFramePr>
        <p:xfrm>
          <a:off x="5023379" y="3464434"/>
          <a:ext cx="4494989" cy="487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49498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Фильм «Гусарская баллада»</a:t>
                      </a:r>
                      <a:endParaRPr lang="ru-RU" sz="26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54683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804" y="332655"/>
            <a:ext cx="5904656" cy="62861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 истории по Толстому. Чтение и комментирование текста </a:t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(т.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ч.1 гл.1; </a:t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ч.2 гл.1)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321" y="320079"/>
            <a:ext cx="4873299" cy="629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7491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772" y="404664"/>
            <a:ext cx="7344816" cy="633670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</a:p>
          <a:p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Рассмотрим основные положения взглядов Толстого на происхождение, сущность и смену исторических событий и роли в них народа. Взгляды писателя на значение личности в истории.</a:t>
            </a:r>
          </a:p>
          <a:p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чем причины происхождения исторических событий, в том числе и таких, как войны?</a:t>
            </a:r>
          </a:p>
          <a:p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Следовательно, кто делает историю?</a:t>
            </a:r>
          </a:p>
          <a:p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Какую оценку дает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Л.Толстой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такому сложному явлению, как война?</a:t>
            </a:r>
          </a:p>
          <a:p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 чем связан фатализм Толстого?</a:t>
            </a:r>
          </a:p>
          <a:p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Какова, по мнению писателя, роль личности в истории?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588" y="694627"/>
            <a:ext cx="4163938" cy="5324729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95759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788" y="332656"/>
            <a:ext cx="11305256" cy="61206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ru-RU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Л.Н.Толстой утверждает, что объяснить происхождение исторических событий «отдельно взятыми поступками отдельно взятых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людей» нельзя</a:t>
            </a:r>
            <a:endParaRPr lang="ru-RU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Совпадение интересов многих людей является причиной, чтобы совершить такое историческое событие, как война</a:t>
            </a:r>
          </a:p>
          <a:p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 делают не отдельные исторические личности, а совокупность их, народ</a:t>
            </a:r>
          </a:p>
          <a:p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Толстой не дает однозначной оценки этому явлению. Отрицая войну, как величайшее зло, писатель в то же время прославляет народ, взявшегося за оружие, чтобы защитить свою землю, народ, объединенный чувством патриотизма</a:t>
            </a:r>
          </a:p>
          <a:p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«Фатализм в истории неизбежен для объяснение неразумных явлений…»</a:t>
            </a:r>
          </a:p>
          <a:p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«Стихийность движения массы не поддается руководству, и поэтому исторической личности остается лишь подчиниться предписанному свыше направлению событий»</a:t>
            </a:r>
          </a:p>
          <a:p>
            <a:pPr marL="0" indent="0">
              <a:buNone/>
            </a:pP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601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748" y="188640"/>
            <a:ext cx="6912768" cy="3384376"/>
          </a:xfrm>
        </p:spPr>
        <p:txBody>
          <a:bodyPr>
            <a:normAutofit/>
          </a:bodyPr>
          <a:lstStyle/>
          <a:p>
            <a:r>
              <a:rPr lang="ru-RU" sz="22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ночь на 24 июня 1812  года полумиллионная армия Наполеона вторглась в Россию, </a:t>
            </a:r>
            <a:r>
              <a:rPr lang="ru-RU" sz="225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переправивишись</a:t>
            </a:r>
            <a:r>
              <a:rPr lang="ru-RU" sz="22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пограничную реку Неман. Как один человек, встал русский народ для отражения неприятельского нашествия.  Солдат </a:t>
            </a:r>
            <a:r>
              <a:rPr lang="ru-RU" sz="225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Фанагорийского</a:t>
            </a:r>
            <a:r>
              <a:rPr lang="ru-RU" sz="22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гренадёрского полка </a:t>
            </a:r>
            <a:r>
              <a:rPr lang="ru-RU" sz="225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Никанор Остафьев </a:t>
            </a:r>
            <a:r>
              <a:rPr lang="ru-RU" sz="22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первый же месяц войны написал </a:t>
            </a:r>
            <a:r>
              <a:rPr lang="ru-RU" sz="225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«Песню к русским воинам»</a:t>
            </a:r>
            <a:r>
              <a:rPr lang="ru-RU" sz="22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наполненную глубокой верой в победу над врагом.</a:t>
            </a:r>
            <a:endParaRPr lang="ru-RU" sz="225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5304284"/>
              </p:ext>
            </p:extLst>
          </p:nvPr>
        </p:nvGraphicFramePr>
        <p:xfrm>
          <a:off x="6166420" y="182880"/>
          <a:ext cx="5749619" cy="66751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49619"/>
              </a:tblGrid>
              <a:tr h="6264696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Братцы!</a:t>
                      </a:r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Грудью послужите,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Гряньте бодро на врага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вселенной докажите,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Сколько Русь нам дорога!</a:t>
                      </a:r>
                    </a:p>
                    <a:p>
                      <a:pPr algn="ctr"/>
                      <a:endParaRPr lang="ru-RU" sz="1900" baseline="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Посмотрите, подступает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нам соломенный народ: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Бонапарте выпускает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Разных наций хилый сброд.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 одной они все вере,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принужденьем все идут;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чувствительной потере</a:t>
                      </a:r>
                    </a:p>
                    <a:p>
                      <a:pPr algn="ctr"/>
                      <a:endParaRPr lang="ru-RU" sz="1900" baseline="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него же нападут…</a:t>
                      </a:r>
                    </a:p>
                    <a:p>
                      <a:pPr algn="ctr"/>
                      <a:endParaRPr lang="ru-RU" sz="1900" baseline="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Вся Европа ожидает сей погибели его;</a:t>
                      </a:r>
                    </a:p>
                    <a:p>
                      <a:pPr algn="ctr"/>
                      <a:endParaRPr lang="ru-RU" sz="1900" baseline="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Бонапарта почитает за злодея своего.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Ах! Когда слух разнесётся,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от нас сей враг исчез,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Слава русских вознесется</a:t>
                      </a:r>
                    </a:p>
                    <a:p>
                      <a:pPr algn="ctr"/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</a:t>
                      </a:r>
                      <a:r>
                        <a:rPr lang="ru-RU" sz="1900" baseline="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превыспренных</a:t>
                      </a:r>
                      <a:r>
                        <a:rPr lang="ru-RU" sz="19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небес.</a:t>
                      </a:r>
                    </a:p>
                    <a:p>
                      <a:endParaRPr lang="ru-RU" sz="1400" baseline="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191" y="3335791"/>
            <a:ext cx="3992057" cy="334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7592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772" y="1772816"/>
            <a:ext cx="7416824" cy="43924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анализ эпизода</a:t>
            </a:r>
            <a:b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«Переправа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французов через Неман» </a:t>
            </a:r>
            <a:b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(т.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ч.1, гл. 2)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– анализ эпизода </a:t>
            </a:r>
            <a:b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«Оставление Смоленска»</a:t>
            </a:r>
            <a:b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(т.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ч.2, гл. 4-5)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 анализ эпизода </a:t>
            </a:r>
            <a:b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«Оставление Москвы ее жителями» </a:t>
            </a:r>
            <a:b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(т.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ч.1, гл.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18-23)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Картинки по запросу война и мир 3 т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6620" y="276816"/>
            <a:ext cx="3993232" cy="640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0829059"/>
              </p:ext>
            </p:extLst>
          </p:nvPr>
        </p:nvGraphicFramePr>
        <p:xfrm>
          <a:off x="301988" y="276816"/>
          <a:ext cx="7056784" cy="914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05678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54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над</a:t>
                      </a:r>
                      <a:r>
                        <a:rPr lang="ru-RU" sz="54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эпизодами</a:t>
                      </a:r>
                      <a:endParaRPr lang="ru-RU" sz="54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77279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276" y="1844824"/>
            <a:ext cx="7163785" cy="48361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366" y="116632"/>
            <a:ext cx="11161240" cy="92452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«Переправа французов через Неман»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748" y="1268759"/>
            <a:ext cx="4536504" cy="52669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Как показана </a:t>
            </a:r>
            <a:b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армия Наполеона </a:t>
            </a:r>
            <a:b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и ее дух?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Каково отношение </a:t>
            </a:r>
            <a:b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солдат к своему </a:t>
            </a:r>
            <a:b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императору?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Что общего между  </a:t>
            </a:r>
            <a:b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ними?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172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326" y="980728"/>
            <a:ext cx="7665823" cy="48965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85251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«Оставление Смоленска»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11" y="1457400"/>
            <a:ext cx="4464496" cy="42758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rgbClr val="A117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Как простой народ реагирует на происходящее?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rgbClr val="A117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Расскажите о поведении купца Ферапонтова, о посещении </a:t>
            </a:r>
            <a:r>
              <a:rPr lang="ru-RU" sz="3200" dirty="0" err="1" smtClean="0">
                <a:solidFill>
                  <a:srgbClr val="A117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Алпатычем</a:t>
            </a:r>
            <a:r>
              <a:rPr lang="ru-RU" sz="3200" dirty="0" smtClean="0">
                <a:solidFill>
                  <a:srgbClr val="A117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губернатора. </a:t>
            </a:r>
            <a:endParaRPr lang="ru-RU" sz="3200" dirty="0">
              <a:solidFill>
                <a:srgbClr val="A117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6516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6" y="21215"/>
            <a:ext cx="10156816" cy="11755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680" y="836712"/>
            <a:ext cx="7829128" cy="587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9074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458" y="0"/>
            <a:ext cx="10157354" cy="92452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«Оставление Москвы ее жителями»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9796" y="1052736"/>
            <a:ext cx="11305256" cy="554461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 Как ведут себя жители Москвы?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Как решают помочь спасению Отечества Пьер Безухов,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Болконские?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Бунт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богучаровских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мужиков (гл.9-14). Как следует отнестись к тому, что мужики отказываются уходить от нашествия?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Как относится автор к этому бунту?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А как ведут себя в момент опасности для Родины представители чиновно-аристократического общества?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Как отнеслись люди разных сословий России к решению Кутузова оставить Москву? Каково ваше мнение?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Как вели себя французы в оставленной русскими Москве? Почему они не ощущали себя победителями?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015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116632"/>
            <a:ext cx="10157354" cy="86409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Выводы. Итоги.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756" y="987646"/>
            <a:ext cx="11881320" cy="568171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27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Пушкин, и Лермонтов, и Толстой считали войну 1812 года народной, понимая, что именно народ одержал победу над прежде непобедимой армией Наполеона. Эта точка зрения на Отечественную войну наиболее отчетливо выражена в беседе Андрея с Пьером накануне Бородинского сражения. Вспоминая 1805-1807 г., Болконский утверждает: </a:t>
            </a:r>
            <a:r>
              <a:rPr lang="ru-RU" sz="275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 ходили драться за Австрию и Пруссию, сами не зная зачем». </a:t>
            </a:r>
            <a:r>
              <a:rPr lang="ru-RU" sz="27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войне 1812 г. он говорит совсем по-другому: </a:t>
            </a:r>
            <a:r>
              <a:rPr lang="ru-RU" sz="275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«Французы разорили мой дом и идут разорить Москву, оскорбили и оскорбляют меня всякую секунду. Они враги мои, они преступники все, по моим понятиям. И так же думает Тимохин и вся армия. Надо их казнить»</a:t>
            </a:r>
            <a:r>
              <a:rPr lang="ru-RU" sz="27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27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Отечественной войны ясны каждому ополченцу, крестьянину, солдату. Общее мнение выражает солдатик, встретившийся Пьеру в Можайске: </a:t>
            </a:r>
            <a:r>
              <a:rPr lang="ru-RU" sz="275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«Всем народом навалиться хотят; одно слово – Москва. Один конец сделать хотят»</a:t>
            </a:r>
            <a:r>
              <a:rPr lang="ru-RU" sz="27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7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6467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188640"/>
            <a:ext cx="10157354" cy="136815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задание:</a:t>
            </a:r>
            <a:b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Бородинская битва (т.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ч.2)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804" y="1700808"/>
            <a:ext cx="11233248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Индивидуальное 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задание. Написать сочинению-миниатюру «Батарея Раевского»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Задание по группам: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показать историческое значение Бородинской битвы, ее стратегическое значение в ходе Отечественной войны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группа – показать, как Отечественная война 1812 года отразилась в музыке и живописи. 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734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ниги в формате 16 x 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412013_TF02787940_TF02787940.potx" id="{BDCEC835-C025-45C0-8AD5-9D778732CF6A}" vid="{4E9A813A-BC9F-4772-8185-0F17D630CF68}"/>
    </a:ext>
  </a:extLst>
</a:theme>
</file>

<file path=ppt/theme/theme2.xml><?xml version="1.0" encoding="utf-8"?>
<a:theme xmlns:a="http://schemas.openxmlformats.org/drawingml/2006/main" name="Тем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со стопкой книг на голубом фоне (широкоэкранный формат)</Template>
  <TotalTime>0</TotalTime>
  <Words>810</Words>
  <Application>Microsoft Office PowerPoint</Application>
  <PresentationFormat>Произвольный</PresentationFormat>
  <Paragraphs>83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Книги в формате 16 x 9</vt:lpstr>
      <vt:lpstr>Роман-эпопея «Война и мир». Война – «противное человеческому разуму и всей человеческой природе событие» (Л.Н.Толстой)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«Переправа французов через Неман»</vt:lpstr>
      <vt:lpstr>«Оставление Смоленска»</vt:lpstr>
      <vt:lpstr>Слайд 12</vt:lpstr>
      <vt:lpstr>«Оставление Москвы ее жителями»</vt:lpstr>
      <vt:lpstr>Выводы. Итоги.</vt:lpstr>
      <vt:lpstr>Домашнее задание: Бородинская битва (т. III ч.2)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2017-01-23T15:33:53Z</dcterms:created>
  <dcterms:modified xsi:type="dcterms:W3CDTF">2017-01-30T05:45:33Z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